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autoCompressPictures="0">
  <p:sldMasterIdLst>
    <p:sldMasterId id="2147483668" r:id="rId1"/>
    <p:sldMasterId id="2147483670" r:id="rId2"/>
  </p:sldMasterIdLst>
  <p:notesMasterIdLst>
    <p:notesMasterId r:id="rId19"/>
  </p:notesMasterIdLst>
  <p:sldIdLst>
    <p:sldId id="2645" r:id="rId3"/>
    <p:sldId id="2682" r:id="rId4"/>
    <p:sldId id="2635" r:id="rId5"/>
    <p:sldId id="2695" r:id="rId6"/>
    <p:sldId id="2696" r:id="rId7"/>
    <p:sldId id="2697" r:id="rId8"/>
    <p:sldId id="2683" r:id="rId9"/>
    <p:sldId id="2698" r:id="rId10"/>
    <p:sldId id="2699" r:id="rId11"/>
    <p:sldId id="2693" r:id="rId12"/>
    <p:sldId id="2694" r:id="rId13"/>
    <p:sldId id="2639" r:id="rId14"/>
    <p:sldId id="2700" r:id="rId15"/>
    <p:sldId id="2636" r:id="rId16"/>
    <p:sldId id="2684" r:id="rId17"/>
    <p:sldId id="2637" r:id="rId1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ACCCFCB6-5D6A-B740-9543-C4FA0DD8C09C}">
          <p14:sldIdLst/>
        </p14:section>
        <p14:section name="Species summaries" id="{92E135BF-E2D3-A741-AFEF-D4305C991464}">
          <p14:sldIdLst>
            <p14:sldId id="2645"/>
            <p14:sldId id="2682"/>
            <p14:sldId id="2635"/>
            <p14:sldId id="2695"/>
            <p14:sldId id="2696"/>
            <p14:sldId id="2697"/>
            <p14:sldId id="2683"/>
            <p14:sldId id="2698"/>
            <p14:sldId id="2699"/>
            <p14:sldId id="2693"/>
            <p14:sldId id="2694"/>
            <p14:sldId id="2639"/>
            <p14:sldId id="2700"/>
            <p14:sldId id="2636"/>
            <p14:sldId id="2684"/>
            <p14:sldId id="2637"/>
          </p14:sldIdLst>
        </p14:section>
        <p14:section name="Partials (Harvest projections)" id="{637BC375-C83B-2F4E-B2FB-57AB826FDC14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A5D933F-5023-43D4-884B-A6600CA39F18}">
  <a:tblStyle styleId="{AA5D933F-5023-43D4-884B-A6600CA39F18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9687"/>
    <p:restoredTop sz="92544" autoAdjust="0"/>
  </p:normalViewPr>
  <p:slideViewPr>
    <p:cSldViewPr snapToGrid="0">
      <p:cViewPr>
        <p:scale>
          <a:sx n="106" d="100"/>
          <a:sy n="106" d="100"/>
        </p:scale>
        <p:origin x="360" y="10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48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R="0" algn="l" rtl="0" fontAlgn="b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Pollock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pPr marR="0" algn="l" rtl="0" fontAlgn="b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Pacific Cod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pPr marR="0" algn="l" rtl="0" fontAlgn="b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Sablefish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pPr marR="0" algn="l" rtl="0" fontAlgn="b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Flatfish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pPr marR="0" algn="l" rtl="0" fontAlgn="b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Arrowtooth flounder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pPr marR="0" algn="l" rtl="0" fontAlgn="b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Rockfish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pPr marR="0" algn="l" rtl="0" fontAlgn="b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Atka mackerel 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pPr marR="0" algn="l" rtl="0" fontAlgn="b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Skates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pPr marR="0" algn="l" rtl="0" fontAlgn="b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Sharks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pPr marR="0" algn="l" rtl="0" fontAlgn="b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Octopus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pPr marR="0" algn="l" rtl="0" fontAlgn="b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Total</a:t>
            </a:r>
            <a:endParaRPr lang="en-US" sz="1800" b="0" i="0" u="none" strike="noStrike" dirty="0"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74723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Trawl survey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40898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userDrawn="1">
  <p:cSld name="Title and Conte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>
            <a:off x="440286" y="86373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581192" y="71090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1"/>
          </p:nvPr>
        </p:nvSpPr>
        <p:spPr>
          <a:xfrm>
            <a:off x="581192" y="2180496"/>
            <a:ext cx="11029615" cy="3678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287338" lvl="0" indent="-220663" algn="l">
              <a:spcBef>
                <a:spcPts val="360"/>
              </a:spcBef>
              <a:spcAft>
                <a:spcPts val="0"/>
              </a:spcAft>
              <a:buClrTx/>
              <a:buSzPct val="92000"/>
              <a:buFont typeface="Arial" panose="020B0604020202020204" pitchFamily="34" charset="0"/>
              <a:buChar char="•"/>
              <a:tabLst/>
              <a:defRPr/>
            </a:lvl1pPr>
            <a:lvl2pPr marL="914400" lvl="1" indent="-333756" algn="l">
              <a:spcBef>
                <a:spcPts val="600"/>
              </a:spcBef>
              <a:spcAft>
                <a:spcPts val="0"/>
              </a:spcAft>
              <a:buSzPts val="1656"/>
              <a:buFont typeface="Courier New" panose="02070309020205020404" pitchFamily="49" charset="0"/>
              <a:buChar char="o"/>
              <a:defRPr/>
            </a:lvl2pPr>
            <a:lvl3pPr marL="1371600" lvl="2" indent="-333756" algn="l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66000"/>
              <a:buFont typeface="Wingdings" pitchFamily="2" charset="2"/>
              <a:buChar char="Ø"/>
              <a:defRPr/>
            </a:lvl3pPr>
            <a:lvl4pPr marL="1828800" lvl="3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 lang="en-US" dirty="0"/>
          </a:p>
          <a:p>
            <a:pPr lvl="1"/>
            <a:endParaRPr lang="en-US" dirty="0"/>
          </a:p>
          <a:p>
            <a:pPr lvl="2"/>
            <a:endParaRPr dirty="0"/>
          </a:p>
        </p:txBody>
      </p:sp>
      <p:sp>
        <p:nvSpPr>
          <p:cNvPr id="42" name="Google Shape;42;p5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4619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" name="Google Shape;241;p29">
            <a:extLst>
              <a:ext uri="{FF2B5EF4-FFF2-40B4-BE49-F238E27FC236}">
                <a16:creationId xmlns:a16="http://schemas.microsoft.com/office/drawing/2014/main" id="{FE382B77-C15F-465A-E41B-B165D436544D}"/>
              </a:ext>
            </a:extLst>
          </p:cNvPr>
          <p:cNvSpPr/>
          <p:nvPr userDrawn="1"/>
        </p:nvSpPr>
        <p:spPr>
          <a:xfrm>
            <a:off x="433326" y="107327"/>
            <a:ext cx="11325300" cy="1194105"/>
          </a:xfrm>
          <a:prstGeom prst="rect">
            <a:avLst/>
          </a:prstGeom>
          <a:blipFill rotWithShape="1">
            <a:blip r:embed="rId2" cstate="screen">
              <a:alphaModFix amt="4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rbel"/>
              <a:buNone/>
            </a:pPr>
            <a:endParaRPr sz="18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Swoo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36C0D-47F9-6841-BD5D-8664022C6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823AFC-DFEA-EA42-B969-F4DC89FB03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2" y="1790700"/>
            <a:ext cx="9142228" cy="451228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5A02877-EBE3-0D4A-B42C-7980F2B3E629}"/>
              </a:ext>
            </a:extLst>
          </p:cNvPr>
          <p:cNvSpPr txBox="1">
            <a:spLocks/>
          </p:cNvSpPr>
          <p:nvPr userDrawn="1"/>
        </p:nvSpPr>
        <p:spPr>
          <a:xfrm>
            <a:off x="914409" y="6317623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34290" rIns="0" bIns="3429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825" dirty="0">
                <a:solidFill>
                  <a:srgbClr val="103D72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D4046B-FC7B-BF4D-AC35-6050B2AA2C5B}"/>
              </a:ext>
            </a:extLst>
          </p:cNvPr>
          <p:cNvSpPr txBox="1"/>
          <p:nvPr userDrawn="1"/>
        </p:nvSpPr>
        <p:spPr>
          <a:xfrm>
            <a:off x="168165" y="6304135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6857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00" b="1" i="0" dirty="0">
                <a:solidFill>
                  <a:srgbClr val="13B9C2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900" b="1" i="0" smtClean="0">
                <a:solidFill>
                  <a:srgbClr val="13B9C2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68579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900" b="1" i="0" dirty="0">
              <a:solidFill>
                <a:srgbClr val="13B9C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2340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rgbClr val="0031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B691825-53C1-9F41-80DA-101D3F1D6E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853307"/>
            <a:ext cx="12192000" cy="588623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ctr">
              <a:lnSpc>
                <a:spcPct val="85000"/>
              </a:lnSpc>
              <a:defRPr sz="4500" b="0" i="0" baseline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Google Shape;241;p29">
            <a:extLst>
              <a:ext uri="{FF2B5EF4-FFF2-40B4-BE49-F238E27FC236}">
                <a16:creationId xmlns:a16="http://schemas.microsoft.com/office/drawing/2014/main" id="{DFF6E02C-4DBE-D530-7B69-9D4BB4D73977}"/>
              </a:ext>
            </a:extLst>
          </p:cNvPr>
          <p:cNvSpPr/>
          <p:nvPr userDrawn="1"/>
        </p:nvSpPr>
        <p:spPr>
          <a:xfrm>
            <a:off x="0" y="0"/>
            <a:ext cx="12192000" cy="1510301"/>
          </a:xfrm>
          <a:prstGeom prst="rect">
            <a:avLst/>
          </a:prstGeom>
          <a:blipFill rotWithShape="1">
            <a:blip r:embed="rId2" cstate="screen">
              <a:alphaModFix amt="4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rbel"/>
              <a:buNone/>
            </a:pPr>
            <a:endParaRPr sz="18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  <p:extLst>
      <p:ext uri="{BB962C8B-B14F-4D97-AF65-F5344CB8AC3E}">
        <p14:creationId xmlns:p14="http://schemas.microsoft.com/office/powerpoint/2010/main" val="384859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userDrawn="1">
  <p:cSld name="Two Conten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/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1"/>
          </p:nvPr>
        </p:nvSpPr>
        <p:spPr>
          <a:xfrm>
            <a:off x="581193" y="2228003"/>
            <a:ext cx="5422390" cy="3633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3756" algn="l">
              <a:spcBef>
                <a:spcPts val="360"/>
              </a:spcBef>
              <a:spcAft>
                <a:spcPts val="0"/>
              </a:spcAft>
              <a:buSzPts val="1656"/>
              <a:buFont typeface="Arial" panose="020B0604020202020204" pitchFamily="34" charset="0"/>
              <a:buChar char="•"/>
              <a:defRPr/>
            </a:lvl1pPr>
            <a:lvl2pPr marL="914400" lvl="1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 dirty="0"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2"/>
          </p:nvPr>
        </p:nvSpPr>
        <p:spPr>
          <a:xfrm>
            <a:off x="6188417" y="2228003"/>
            <a:ext cx="5422392" cy="3633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3756" algn="l">
              <a:spcBef>
                <a:spcPts val="360"/>
              </a:spcBef>
              <a:spcAft>
                <a:spcPts val="0"/>
              </a:spcAft>
              <a:buSzPts val="1656"/>
              <a:buFont typeface="Arial" panose="020B0604020202020204" pitchFamily="34" charset="0"/>
              <a:buChar char="•"/>
              <a:defRPr/>
            </a:lvl1pPr>
            <a:lvl2pPr marL="914400" lvl="1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 dirty="0"/>
          </a:p>
        </p:txBody>
      </p:sp>
      <p:sp>
        <p:nvSpPr>
          <p:cNvPr id="50" name="Google Shape;50;p6"/>
          <p:cNvSpPr txBox="1">
            <a:spLocks noGrp="1"/>
          </p:cNvSpPr>
          <p:nvPr>
            <p:ph type="dt" idx="10"/>
          </p:nvPr>
        </p:nvSpPr>
        <p:spPr>
          <a:xfrm>
            <a:off x="7605951" y="6478651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10558299" y="6478651"/>
            <a:ext cx="147852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" name="Google Shape;241;p29">
            <a:extLst>
              <a:ext uri="{FF2B5EF4-FFF2-40B4-BE49-F238E27FC236}">
                <a16:creationId xmlns:a16="http://schemas.microsoft.com/office/drawing/2014/main" id="{DF386009-B321-E526-3422-ADB0C99DF4DD}"/>
              </a:ext>
            </a:extLst>
          </p:cNvPr>
          <p:cNvSpPr/>
          <p:nvPr userDrawn="1"/>
        </p:nvSpPr>
        <p:spPr>
          <a:xfrm>
            <a:off x="433326" y="609600"/>
            <a:ext cx="11325300" cy="1249200"/>
          </a:xfrm>
          <a:prstGeom prst="rect">
            <a:avLst/>
          </a:prstGeom>
          <a:blipFill rotWithShape="1">
            <a:blip r:embed="rId2" cstate="screen">
              <a:alphaModFix amt="4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rbel"/>
              <a:buNone/>
            </a:pPr>
            <a:endParaRPr sz="18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userDrawn="1">
  <p:cSld name="Comparis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/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1"/>
          </p:nvPr>
        </p:nvSpPr>
        <p:spPr>
          <a:xfrm>
            <a:off x="581191" y="2250892"/>
            <a:ext cx="5393104" cy="536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2208"/>
              <a:buNone/>
              <a:defRPr sz="2400" b="0">
                <a:solidFill>
                  <a:schemeClr val="accent2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56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72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body" idx="2"/>
          </p:nvPr>
        </p:nvSpPr>
        <p:spPr>
          <a:xfrm>
            <a:off x="581194" y="2926052"/>
            <a:ext cx="5393100" cy="2934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3756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body" idx="3"/>
          </p:nvPr>
        </p:nvSpPr>
        <p:spPr>
          <a:xfrm>
            <a:off x="6217709" y="2250892"/>
            <a:ext cx="5393100" cy="553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2208"/>
              <a:buNone/>
              <a:defRPr sz="2400" b="0">
                <a:solidFill>
                  <a:schemeClr val="accent2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840"/>
              <a:buNone/>
              <a:defRPr sz="2000" b="1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1656"/>
              <a:buNone/>
              <a:defRPr sz="1800" b="1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1472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4"/>
          </p:nvPr>
        </p:nvSpPr>
        <p:spPr>
          <a:xfrm>
            <a:off x="6217709" y="2926052"/>
            <a:ext cx="5393100" cy="2934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3756" algn="l"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dt" idx="10"/>
          </p:nvPr>
        </p:nvSpPr>
        <p:spPr>
          <a:xfrm>
            <a:off x="7605951" y="6449623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sldNum" idx="12"/>
          </p:nvPr>
        </p:nvSpPr>
        <p:spPr>
          <a:xfrm>
            <a:off x="10558300" y="6449623"/>
            <a:ext cx="14619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" name="Google Shape;241;p29">
            <a:extLst>
              <a:ext uri="{FF2B5EF4-FFF2-40B4-BE49-F238E27FC236}">
                <a16:creationId xmlns:a16="http://schemas.microsoft.com/office/drawing/2014/main" id="{9AE0295C-34D8-8C57-0968-2C43A6D91756}"/>
              </a:ext>
            </a:extLst>
          </p:cNvPr>
          <p:cNvSpPr/>
          <p:nvPr userDrawn="1"/>
        </p:nvSpPr>
        <p:spPr>
          <a:xfrm>
            <a:off x="433326" y="609600"/>
            <a:ext cx="11325300" cy="1249200"/>
          </a:xfrm>
          <a:prstGeom prst="rect">
            <a:avLst/>
          </a:prstGeom>
          <a:blipFill rotWithShape="1">
            <a:blip r:embed="rId2" cstate="screen">
              <a:alphaModFix amt="4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rbel"/>
              <a:buNone/>
            </a:pPr>
            <a:endParaRPr sz="18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10558298" y="6372726"/>
            <a:ext cx="14702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5" name="Google Shape;65;p8"/>
          <p:cNvSpPr/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8"/>
          <p:cNvSpPr txBox="1"/>
          <p:nvPr/>
        </p:nvSpPr>
        <p:spPr>
          <a:xfrm>
            <a:off x="575894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Gill Sans"/>
              <a:buNone/>
            </a:pPr>
            <a:r>
              <a:rPr lang="en-US" sz="32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CLICK TO EDIT MASTER TITLE STYLE</a:t>
            </a:r>
            <a:endParaRPr/>
          </a:p>
        </p:txBody>
      </p:sp>
      <p:sp>
        <p:nvSpPr>
          <p:cNvPr id="2" name="Google Shape;241;p29">
            <a:extLst>
              <a:ext uri="{FF2B5EF4-FFF2-40B4-BE49-F238E27FC236}">
                <a16:creationId xmlns:a16="http://schemas.microsoft.com/office/drawing/2014/main" id="{85BAEB14-69E1-7EFE-8118-D38EF216AEE4}"/>
              </a:ext>
            </a:extLst>
          </p:cNvPr>
          <p:cNvSpPr/>
          <p:nvPr userDrawn="1"/>
        </p:nvSpPr>
        <p:spPr>
          <a:xfrm>
            <a:off x="433326" y="609600"/>
            <a:ext cx="11325300" cy="1249200"/>
          </a:xfrm>
          <a:prstGeom prst="rect">
            <a:avLst/>
          </a:prstGeom>
          <a:blipFill rotWithShape="1">
            <a:blip r:embed="rId2" cstate="screen">
              <a:alphaModFix amt="4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rbel"/>
              <a:buNone/>
            </a:pPr>
            <a:endParaRPr sz="1800" b="0" i="0" u="none" strike="noStrike" cap="non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userDrawn="1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>
            <a:spLocks noGrp="1"/>
          </p:cNvSpPr>
          <p:nvPr>
            <p:ph type="dt" idx="10"/>
          </p:nvPr>
        </p:nvSpPr>
        <p:spPr>
          <a:xfrm>
            <a:off x="7605951" y="6478651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 dirty="0"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10558299" y="6478651"/>
            <a:ext cx="143696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>
  <p:cSld name="Content with Caption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/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3" name="Google Shape;73;p10"/>
          <p:cNvSpPr txBox="1"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2D58AC"/>
              </a:buClr>
              <a:buSzPts val="2000"/>
              <a:buFont typeface="Gill Sans"/>
              <a:buNone/>
              <a:defRPr sz="2000" b="0">
                <a:solidFill>
                  <a:srgbClr val="2D58AC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body" idx="1"/>
          </p:nvPr>
        </p:nvSpPr>
        <p:spPr>
          <a:xfrm>
            <a:off x="447816" y="601200"/>
            <a:ext cx="11292840" cy="4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8808" algn="l">
              <a:spcBef>
                <a:spcPts val="480"/>
              </a:spcBef>
              <a:spcAft>
                <a:spcPts val="0"/>
              </a:spcAft>
              <a:buSzPts val="2208"/>
              <a:buChar char="◼"/>
              <a:defRPr sz="2400">
                <a:solidFill>
                  <a:schemeClr val="dk2"/>
                </a:solidFill>
              </a:defRPr>
            </a:lvl1pPr>
            <a:lvl2pPr marL="914400" lvl="1" indent="-345440" algn="l">
              <a:spcBef>
                <a:spcPts val="600"/>
              </a:spcBef>
              <a:spcAft>
                <a:spcPts val="0"/>
              </a:spcAft>
              <a:buSzPts val="1840"/>
              <a:buChar char="◼"/>
              <a:defRPr sz="2000">
                <a:solidFill>
                  <a:schemeClr val="dk2"/>
                </a:solidFill>
              </a:defRPr>
            </a:lvl2pPr>
            <a:lvl3pPr marL="1371600" lvl="2" indent="-333756" algn="l">
              <a:spcBef>
                <a:spcPts val="600"/>
              </a:spcBef>
              <a:spcAft>
                <a:spcPts val="0"/>
              </a:spcAft>
              <a:buSzPts val="1656"/>
              <a:buChar char="◼"/>
              <a:defRPr sz="1800">
                <a:solidFill>
                  <a:schemeClr val="dk2"/>
                </a:solidFill>
              </a:defRPr>
            </a:lvl3pPr>
            <a:lvl4pPr marL="1828800" lvl="3" indent="-322072" algn="l">
              <a:spcBef>
                <a:spcPts val="600"/>
              </a:spcBef>
              <a:spcAft>
                <a:spcPts val="0"/>
              </a:spcAft>
              <a:buSzPts val="1472"/>
              <a:buChar char="◼"/>
              <a:defRPr sz="1600">
                <a:solidFill>
                  <a:schemeClr val="dk2"/>
                </a:solidFill>
              </a:defRPr>
            </a:lvl4pPr>
            <a:lvl5pPr marL="2286000" lvl="4" indent="-322072" algn="l">
              <a:spcBef>
                <a:spcPts val="600"/>
              </a:spcBef>
              <a:spcAft>
                <a:spcPts val="0"/>
              </a:spcAft>
              <a:buSzPts val="1472"/>
              <a:buChar char="◼"/>
              <a:defRPr sz="1600">
                <a:solidFill>
                  <a:schemeClr val="dk2"/>
                </a:solidFill>
              </a:defRPr>
            </a:lvl5pPr>
            <a:lvl6pPr marL="2743200" lvl="5" indent="-310388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6pPr>
            <a:lvl7pPr marL="3200400" lvl="6" indent="-310388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7pPr>
            <a:lvl8pPr marL="3657600" lvl="7" indent="-310388" algn="l"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8pPr>
            <a:lvl9pPr marL="4114800" lvl="8" indent="-310388" algn="l">
              <a:spcBef>
                <a:spcPts val="600"/>
              </a:spcBef>
              <a:spcAft>
                <a:spcPts val="60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body" idx="2"/>
          </p:nvPr>
        </p:nvSpPr>
        <p:spPr>
          <a:xfrm>
            <a:off x="5740823" y="5262296"/>
            <a:ext cx="5869987" cy="689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r">
              <a:spcBef>
                <a:spcPts val="320"/>
              </a:spcBef>
              <a:spcAft>
                <a:spcPts val="0"/>
              </a:spcAft>
              <a:buSzPts val="1472"/>
              <a:buNone/>
              <a:defRPr sz="16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012"/>
              <a:buNone/>
              <a:defRPr sz="11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dt" idx="10"/>
          </p:nvPr>
        </p:nvSpPr>
        <p:spPr>
          <a:xfrm>
            <a:off x="7605952" y="5956137"/>
            <a:ext cx="23277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sldNum" idx="12"/>
          </p:nvPr>
        </p:nvSpPr>
        <p:spPr>
          <a:xfrm>
            <a:off x="10124903" y="5956137"/>
            <a:ext cx="148590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600" b="0" i="0" u="none" strike="noStrike" cap="non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600" b="0" i="0" u="none" strike="noStrike" cap="non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600" b="0" i="0" u="none" strike="noStrike" cap="non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600" b="0" i="0" u="none" strike="noStrike" cap="non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600" b="0" i="0" u="none" strike="noStrike" cap="non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600" b="0" i="0" u="none" strike="noStrike" cap="non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600" b="0" i="0" u="none" strike="noStrike" cap="non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600" b="0" i="0" u="none" strike="noStrike" cap="non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600" b="0" i="0" u="none" strike="noStrike" cap="none">
                <a:solidFill>
                  <a:srgbClr val="2D58AC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9" name="Google Shape;79;p10"/>
          <p:cNvPicPr preferRelativeResize="0"/>
          <p:nvPr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661191" y="5977471"/>
            <a:ext cx="413332" cy="348117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0"/>
          <p:cNvSpPr>
            <a:spLocks noGrp="1"/>
          </p:cNvSpPr>
          <p:nvPr>
            <p:ph type="pic" idx="3"/>
          </p:nvPr>
        </p:nvSpPr>
        <p:spPr>
          <a:xfrm>
            <a:off x="581190" y="5671142"/>
            <a:ext cx="914400" cy="914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Gill Sans"/>
              <a:buNone/>
              <a:defRPr sz="2400" b="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1"/>
          <p:cNvSpPr>
            <a:spLocks noGrp="1"/>
          </p:cNvSpPr>
          <p:nvPr>
            <p:ph type="pic" idx="2"/>
          </p:nvPr>
        </p:nvSpPr>
        <p:spPr>
          <a:xfrm>
            <a:off x="447817" y="599725"/>
            <a:ext cx="11290859" cy="3557252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11"/>
          <p:cNvSpPr txBox="1">
            <a:spLocks noGrp="1"/>
          </p:cNvSpPr>
          <p:nvPr>
            <p:ph type="body" idx="1"/>
          </p:nvPr>
        </p:nvSpPr>
        <p:spPr>
          <a:xfrm>
            <a:off x="581192" y="5260127"/>
            <a:ext cx="11029617" cy="598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320"/>
              </a:spcBef>
              <a:spcAft>
                <a:spcPts val="0"/>
              </a:spcAft>
              <a:buSzPts val="1472"/>
              <a:buNone/>
              <a:defRPr sz="1600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SzPts val="1104"/>
              <a:buNone/>
              <a:defRPr sz="1200"/>
            </a:lvl2pPr>
            <a:lvl3pPr marL="1371600" lvl="2" indent="-228600" algn="l"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marL="1828800" lvl="3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marL="2286000" lvl="4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marL="2743200" lvl="5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marL="3200400" lvl="6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marL="3657600" lvl="7" indent="-228600" algn="l"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marL="4114800" lvl="8" indent="-228600" algn="l"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47021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600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>
              <a:spcBef>
                <a:spcPts val="0"/>
              </a:spcBef>
              <a:buNone/>
              <a:defRPr sz="1600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>
              <a:spcBef>
                <a:spcPts val="0"/>
              </a:spcBef>
              <a:buNone/>
              <a:defRPr sz="1600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>
              <a:spcBef>
                <a:spcPts val="0"/>
              </a:spcBef>
              <a:buNone/>
              <a:defRPr sz="1600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>
              <a:spcBef>
                <a:spcPts val="0"/>
              </a:spcBef>
              <a:buNone/>
              <a:defRPr sz="1600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>
              <a:spcBef>
                <a:spcPts val="0"/>
              </a:spcBef>
              <a:buNone/>
              <a:defRPr sz="1600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>
              <a:spcBef>
                <a:spcPts val="0"/>
              </a:spcBef>
              <a:buNone/>
              <a:defRPr sz="1600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>
              <a:spcBef>
                <a:spcPts val="0"/>
              </a:spcBef>
              <a:buNone/>
              <a:defRPr sz="1600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>
              <a:spcBef>
                <a:spcPts val="0"/>
              </a:spcBef>
              <a:buNone/>
              <a:defRPr sz="1600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7" name="Google Shape;87;p11"/>
          <p:cNvSpPr>
            <a:spLocks noGrp="1"/>
          </p:cNvSpPr>
          <p:nvPr>
            <p:ph type="pic" idx="3"/>
          </p:nvPr>
        </p:nvSpPr>
        <p:spPr>
          <a:xfrm>
            <a:off x="581190" y="5681499"/>
            <a:ext cx="914400" cy="914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4C77B-1D83-F149-9C0F-4239AAC3C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204610"/>
            <a:ext cx="11029616" cy="118955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67740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2_Title and Conten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/>
          <p:nvPr/>
        </p:nvSpPr>
        <p:spPr>
          <a:xfrm>
            <a:off x="440285" y="614407"/>
            <a:ext cx="11309600" cy="118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33" tIns="91433" rIns="91433" bIns="91433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95" name="Google Shape;95;p19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600" cy="10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Gill Sans"/>
              <a:buNone/>
              <a:defRPr sz="32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body" idx="1"/>
          </p:nvPr>
        </p:nvSpPr>
        <p:spPr>
          <a:xfrm>
            <a:off x="581192" y="2180496"/>
            <a:ext cx="11029600" cy="36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609585" lvl="0" indent="-406390" algn="l" rtl="0">
              <a:spcBef>
                <a:spcPts val="400"/>
              </a:spcBef>
              <a:spcAft>
                <a:spcPts val="0"/>
              </a:spcAft>
              <a:buSzPts val="1200"/>
              <a:buChar char="◼"/>
              <a:defRPr/>
            </a:lvl1pPr>
            <a:lvl2pPr marL="1219170" lvl="1" indent="-406390" algn="l" rtl="0">
              <a:spcBef>
                <a:spcPts val="667"/>
              </a:spcBef>
              <a:spcAft>
                <a:spcPts val="0"/>
              </a:spcAft>
              <a:buSzPts val="1200"/>
              <a:buChar char="◼"/>
              <a:defRPr/>
            </a:lvl2pPr>
            <a:lvl3pPr marL="1828754" lvl="2" indent="-406390" algn="l" rtl="0">
              <a:spcBef>
                <a:spcPts val="667"/>
              </a:spcBef>
              <a:spcAft>
                <a:spcPts val="0"/>
              </a:spcAft>
              <a:buSzPts val="1200"/>
              <a:buChar char="◼"/>
              <a:defRPr/>
            </a:lvl3pPr>
            <a:lvl4pPr marL="2438339" lvl="3" indent="-406390" algn="l" rtl="0">
              <a:spcBef>
                <a:spcPts val="667"/>
              </a:spcBef>
              <a:spcAft>
                <a:spcPts val="0"/>
              </a:spcAft>
              <a:buSzPts val="1200"/>
              <a:buChar char="◼"/>
              <a:defRPr/>
            </a:lvl4pPr>
            <a:lvl5pPr marL="3047924" lvl="4" indent="-406390" algn="l" rtl="0">
              <a:spcBef>
                <a:spcPts val="667"/>
              </a:spcBef>
              <a:spcAft>
                <a:spcPts val="0"/>
              </a:spcAft>
              <a:buSzPts val="1200"/>
              <a:buChar char="◼"/>
              <a:defRPr/>
            </a:lvl5pPr>
            <a:lvl6pPr marL="3657509" lvl="5" indent="-406390" algn="l" rtl="0">
              <a:spcBef>
                <a:spcPts val="667"/>
              </a:spcBef>
              <a:spcAft>
                <a:spcPts val="0"/>
              </a:spcAft>
              <a:buSzPts val="1200"/>
              <a:buChar char="◼"/>
              <a:defRPr/>
            </a:lvl6pPr>
            <a:lvl7pPr marL="4267093" lvl="6" indent="-406390" algn="l" rtl="0">
              <a:spcBef>
                <a:spcPts val="667"/>
              </a:spcBef>
              <a:spcAft>
                <a:spcPts val="0"/>
              </a:spcAft>
              <a:buSzPts val="1200"/>
              <a:buChar char="◼"/>
              <a:defRPr/>
            </a:lvl7pPr>
            <a:lvl8pPr marL="4876678" lvl="7" indent="-406390" algn="l" rtl="0">
              <a:spcBef>
                <a:spcPts val="667"/>
              </a:spcBef>
              <a:spcAft>
                <a:spcPts val="0"/>
              </a:spcAft>
              <a:buSzPts val="1200"/>
              <a:buChar char="◼"/>
              <a:defRPr/>
            </a:lvl8pPr>
            <a:lvl9pPr marL="5486263" lvl="8" indent="-406390" algn="l" rtl="0">
              <a:spcBef>
                <a:spcPts val="667"/>
              </a:spcBef>
              <a:spcAft>
                <a:spcPts val="667"/>
              </a:spcAft>
              <a:buSzPts val="1200"/>
              <a:buChar char="◼"/>
              <a:defRPr/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8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867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462000" cy="3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lvl="1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lvl="2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lvl="3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lvl="4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lvl="5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lvl="6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lvl="7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lvl="8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99" name="Google Shape;99;p19"/>
          <p:cNvSpPr>
            <a:spLocks noGrp="1"/>
          </p:cNvSpPr>
          <p:nvPr>
            <p:ph type="pic" idx="2"/>
          </p:nvPr>
        </p:nvSpPr>
        <p:spPr>
          <a:xfrm>
            <a:off x="581192" y="5498937"/>
            <a:ext cx="914400" cy="9144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568323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  <a:defRPr sz="2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368808" algn="l" rtl="0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208"/>
              <a:buFont typeface="Noto Sans Symbols"/>
              <a:buChar char="◼"/>
              <a:defRPr sz="24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45440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840"/>
              <a:buFont typeface="Noto Sans Symbols"/>
              <a:buChar char="◼"/>
              <a:defRPr sz="20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33756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56"/>
              <a:buFont typeface="Noto Sans Symbols"/>
              <a:buChar char="◼"/>
              <a:defRPr sz="18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33756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56"/>
              <a:buFont typeface="Noto Sans Symbols"/>
              <a:buChar char="◼"/>
              <a:defRPr sz="18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33756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656"/>
              <a:buFont typeface="Noto Sans Symbols"/>
              <a:buChar char="◼"/>
              <a:defRPr sz="18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298704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298704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298703" algn="l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298703" algn="l" rtl="0"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 dirty="0"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10558298" y="5951811"/>
            <a:ext cx="14702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75" r:id="rId8"/>
    <p:sldLayoutId id="2147483676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B59E3C3-9F0E-5B47-9459-02ACBFB016EB}"/>
              </a:ext>
            </a:extLst>
          </p:cNvPr>
          <p:cNvSpPr/>
          <p:nvPr userDrawn="1"/>
        </p:nvSpPr>
        <p:spPr>
          <a:xfrm>
            <a:off x="1" y="6319157"/>
            <a:ext cx="12184857" cy="5486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98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03F2E07-4019-8344-849F-ACFB3A596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2" y="1790703"/>
            <a:ext cx="10515599" cy="42612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9505F17E-5F7C-6F40-B444-12740BC44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589" y="365760"/>
            <a:ext cx="11083212" cy="132588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AE0F0C4C-CDDA-AD49-A26F-BD44175B070A}"/>
              </a:ext>
            </a:extLst>
          </p:cNvPr>
          <p:cNvSpPr/>
          <p:nvPr userDrawn="1"/>
        </p:nvSpPr>
        <p:spPr>
          <a:xfrm rot="5400000" flipV="1">
            <a:off x="7812578" y="2482572"/>
            <a:ext cx="1980742" cy="6808556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gradFill flip="none" rotWithShape="1">
            <a:gsLst>
              <a:gs pos="99000">
                <a:schemeClr val="bg2">
                  <a:lumMod val="75000"/>
                  <a:alpha val="8785"/>
                </a:schemeClr>
              </a:gs>
              <a:gs pos="0">
                <a:schemeClr val="accent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3A462FE-BBB6-254F-9318-A93C6F51A109}"/>
              </a:ext>
            </a:extLst>
          </p:cNvPr>
          <p:cNvSpPr/>
          <p:nvPr userDrawn="1"/>
        </p:nvSpPr>
        <p:spPr>
          <a:xfrm rot="16200000" flipH="1">
            <a:off x="9450167" y="4117716"/>
            <a:ext cx="1453703" cy="4060420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pic>
        <p:nvPicPr>
          <p:cNvPr id="15" name="Picture 14" descr="NOAA Fisheries logo">
            <a:extLst>
              <a:ext uri="{FF2B5EF4-FFF2-40B4-BE49-F238E27FC236}">
                <a16:creationId xmlns:a16="http://schemas.microsoft.com/office/drawing/2014/main" id="{92DFF24E-60D8-D14C-95B1-A67FB63425D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66129" y="6156232"/>
            <a:ext cx="1873260" cy="6400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17967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  <p:hf hdr="0" ftr="0" dt="0"/>
  <p:txStyles>
    <p:titleStyle>
      <a:lvl1pPr algn="l" defTabSz="685793" rtl="0" eaLnBrk="1" latinLnBrk="0" hangingPunct="1">
        <a:lnSpc>
          <a:spcPct val="90000"/>
        </a:lnSpc>
        <a:spcBef>
          <a:spcPct val="0"/>
        </a:spcBef>
        <a:buNone/>
        <a:defRPr sz="3300" kern="1200" spc="-38" baseline="0">
          <a:solidFill>
            <a:srgbClr val="008998"/>
          </a:solidFill>
          <a:latin typeface="Cambria" panose="02040503050406030204" pitchFamily="18" charset="0"/>
          <a:ea typeface="+mj-ea"/>
          <a:cs typeface="+mj-cs"/>
        </a:defRPr>
      </a:lvl1pPr>
    </p:titleStyle>
    <p:bodyStyle>
      <a:lvl1pPr marL="137159" indent="-137159" algn="l" defTabSz="685793" rtl="0" eaLnBrk="1" latinLnBrk="0" hangingPunct="1">
        <a:lnSpc>
          <a:spcPct val="95000"/>
        </a:lnSpc>
        <a:spcBef>
          <a:spcPts val="1050"/>
        </a:spcBef>
        <a:spcAft>
          <a:spcPts val="150"/>
        </a:spcAft>
        <a:buClr>
          <a:schemeClr val="accent1"/>
        </a:buClr>
        <a:buSzPct val="80000"/>
        <a:buFont typeface="Arial" pitchFamily="34" charset="0"/>
        <a:buChar char="•"/>
        <a:defRPr sz="2340" kern="1200" spc="8" baseline="0">
          <a:solidFill>
            <a:schemeClr val="tx1">
              <a:lumMod val="50000"/>
              <a:lumOff val="50000"/>
            </a:schemeClr>
          </a:solidFill>
          <a:latin typeface="Cambria" panose="02040503050406030204" pitchFamily="18" charset="0"/>
          <a:ea typeface="+mn-ea"/>
          <a:cs typeface="+mn-cs"/>
        </a:defRPr>
      </a:lvl1pPr>
      <a:lvl2pPr marL="342896" indent="-137159" algn="l" defTabSz="685793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50000"/>
              <a:lumOff val="50000"/>
            </a:schemeClr>
          </a:solidFill>
          <a:latin typeface="Cambria" panose="02040503050406030204" pitchFamily="18" charset="0"/>
          <a:ea typeface="+mn-ea"/>
          <a:cs typeface="+mn-cs"/>
        </a:defRPr>
      </a:lvl2pPr>
      <a:lvl3pPr marL="548635" indent="-137159" algn="l" defTabSz="685793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620" kern="1200">
          <a:solidFill>
            <a:schemeClr val="tx1">
              <a:lumMod val="50000"/>
              <a:lumOff val="50000"/>
            </a:schemeClr>
          </a:solidFill>
          <a:latin typeface="Cambria" panose="02040503050406030204" pitchFamily="18" charset="0"/>
          <a:ea typeface="+mn-ea"/>
          <a:cs typeface="+mn-cs"/>
        </a:defRPr>
      </a:lvl3pPr>
      <a:lvl4pPr marL="754373" indent="-137159" algn="l" defTabSz="685793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620" kern="1200">
          <a:solidFill>
            <a:schemeClr val="tx1">
              <a:lumMod val="50000"/>
              <a:lumOff val="50000"/>
            </a:schemeClr>
          </a:solidFill>
          <a:latin typeface="Cambria" panose="02040503050406030204" pitchFamily="18" charset="0"/>
          <a:ea typeface="+mn-ea"/>
          <a:cs typeface="+mn-cs"/>
        </a:defRPr>
      </a:lvl4pPr>
      <a:lvl5pPr marL="960110" indent="-137159" algn="l" defTabSz="685793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620" kern="1200">
          <a:solidFill>
            <a:schemeClr val="tx1">
              <a:lumMod val="50000"/>
              <a:lumOff val="50000"/>
            </a:schemeClr>
          </a:solidFill>
          <a:latin typeface="Cambria" panose="02040503050406030204" pitchFamily="18" charset="0"/>
          <a:ea typeface="+mn-ea"/>
          <a:cs typeface="+mn-cs"/>
        </a:defRPr>
      </a:lvl5pPr>
      <a:lvl6pPr marL="1199988" indent="-171449" algn="l" defTabSz="685793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24987" indent="-171449" algn="l" defTabSz="685793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49984" indent="-171449" algn="l" defTabSz="685793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74982" indent="-171449" algn="l" defTabSz="685793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6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93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90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87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83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79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76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73" algn="l" defTabSz="68579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microsoft.com/office/2007/relationships/hdphoto" Target="../media/hdphoto6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meetings.npfmc.org/CommentReview/DownloadFile?p=69d90287-180e-48ef-ae77-0308a75bbc5f.pdf&amp;fileName=GOA%20Pcod%20ESP%20report%20card%20presentation.pdf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D9DAF-EA59-BD31-4768-C8BB90B4B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9660"/>
            <a:ext cx="11029616" cy="1013800"/>
          </a:xfrm>
        </p:spPr>
        <p:txBody>
          <a:bodyPr/>
          <a:lstStyle/>
          <a:p>
            <a:r>
              <a:rPr lang="en-US" dirty="0"/>
              <a:t>GOA Pacific cod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6FC044-D287-A11A-F3B5-0068A5A348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/>
          </a:p>
        </p:txBody>
      </p:sp>
      <p:graphicFrame>
        <p:nvGraphicFramePr>
          <p:cNvPr id="7" name="xx">
            <a:extLst>
              <a:ext uri="{FF2B5EF4-FFF2-40B4-BE49-F238E27FC236}">
                <a16:creationId xmlns:a16="http://schemas.microsoft.com/office/drawing/2014/main" id="{7B390B5F-6DD1-FA0A-303D-63F7E9A49D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3354226"/>
              </p:ext>
            </p:extLst>
          </p:nvPr>
        </p:nvGraphicFramePr>
        <p:xfrm>
          <a:off x="581025" y="2095183"/>
          <a:ext cx="11248643" cy="4299091"/>
        </p:xfrm>
        <a:graphic>
          <a:graphicData uri="http://schemas.openxmlformats.org/drawingml/2006/table">
            <a:tbl>
              <a:tblPr/>
              <a:tblGrid>
                <a:gridCol w="2536076">
                  <a:extLst>
                    <a:ext uri="{9D8B030D-6E8A-4147-A177-3AD203B41FA5}">
                      <a16:colId xmlns:a16="http://schemas.microsoft.com/office/drawing/2014/main" val="1138917803"/>
                    </a:ext>
                  </a:extLst>
                </a:gridCol>
                <a:gridCol w="1967818">
                  <a:extLst>
                    <a:ext uri="{9D8B030D-6E8A-4147-A177-3AD203B41FA5}">
                      <a16:colId xmlns:a16="http://schemas.microsoft.com/office/drawing/2014/main" val="3945119103"/>
                    </a:ext>
                  </a:extLst>
                </a:gridCol>
                <a:gridCol w="1686187">
                  <a:extLst>
                    <a:ext uri="{9D8B030D-6E8A-4147-A177-3AD203B41FA5}">
                      <a16:colId xmlns:a16="http://schemas.microsoft.com/office/drawing/2014/main" val="496595926"/>
                    </a:ext>
                  </a:extLst>
                </a:gridCol>
                <a:gridCol w="1686187">
                  <a:extLst>
                    <a:ext uri="{9D8B030D-6E8A-4147-A177-3AD203B41FA5}">
                      <a16:colId xmlns:a16="http://schemas.microsoft.com/office/drawing/2014/main" val="196953631"/>
                    </a:ext>
                  </a:extLst>
                </a:gridCol>
                <a:gridCol w="2129921">
                  <a:extLst>
                    <a:ext uri="{9D8B030D-6E8A-4147-A177-3AD203B41FA5}">
                      <a16:colId xmlns:a16="http://schemas.microsoft.com/office/drawing/2014/main" val="665403023"/>
                    </a:ext>
                  </a:extLst>
                </a:gridCol>
                <a:gridCol w="1242454">
                  <a:extLst>
                    <a:ext uri="{9D8B030D-6E8A-4147-A177-3AD203B41FA5}">
                      <a16:colId xmlns:a16="http://schemas.microsoft.com/office/drawing/2014/main" val="1671071007"/>
                    </a:ext>
                  </a:extLst>
                </a:gridCol>
              </a:tblGrid>
              <a:tr h="47945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>
                          <a:effectLst/>
                          <a:latin typeface="Calibri" panose="020F0502020204030204" pitchFamily="34" charset="0"/>
                        </a:rPr>
                        <a:t>Species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i="0" u="none" strike="noStrike">
                          <a:effectLst/>
                          <a:latin typeface="Calibri" panose="020F0502020204030204" pitchFamily="34" charset="0"/>
                        </a:rPr>
                        <a:t>2023 catch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i="0" u="none" strike="noStrike">
                          <a:effectLst/>
                          <a:latin typeface="Calibri" panose="020F0502020204030204" pitchFamily="34" charset="0"/>
                        </a:rPr>
                        <a:t>ABC 2023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1" i="0" u="none" strike="noStrike">
                          <a:effectLst/>
                          <a:latin typeface="Calibri" panose="020F0502020204030204" pitchFamily="34" charset="0"/>
                        </a:rPr>
                        <a:t>ABC 2024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>
                          <a:effectLst/>
                          <a:latin typeface="Calibri" panose="020F0502020204030204" pitchFamily="34" charset="0"/>
                        </a:rPr>
                        <a:t>Change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3053154"/>
                  </a:ext>
                </a:extLst>
              </a:tr>
              <a:tr h="34680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effectLst/>
                          <a:latin typeface="Calibri" panose="020F0502020204030204" pitchFamily="34" charset="0"/>
                        </a:rPr>
                        <a:t>131,892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effectLst/>
                          <a:latin typeface="Calibri" panose="020F0502020204030204" pitchFamily="34" charset="0"/>
                        </a:rPr>
                        <a:t>           160,301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effectLst/>
                          <a:latin typeface="Calibri" panose="020F0502020204030204" pitchFamily="34" charset="0"/>
                        </a:rPr>
                        <a:t>           242,292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up 81,991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339966"/>
                          </a:solidFill>
                          <a:effectLst/>
                          <a:latin typeface="Calibri" panose="020F0502020204030204" pitchFamily="34" charset="0"/>
                        </a:rPr>
                        <a:t>(51%)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7691168"/>
                  </a:ext>
                </a:extLst>
              </a:tr>
              <a:tr h="34680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effectLst/>
                          <a:latin typeface="Calibri" panose="020F0502020204030204" pitchFamily="34" charset="0"/>
                        </a:rPr>
                        <a:t>14,883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            24,634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            32,272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up 7,638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339966"/>
                          </a:solidFill>
                          <a:effectLst/>
                          <a:latin typeface="Calibri" panose="020F0502020204030204" pitchFamily="34" charset="0"/>
                        </a:rPr>
                        <a:t>(31%)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57508"/>
                  </a:ext>
                </a:extLst>
              </a:tr>
              <a:tr h="34680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22,746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            40,502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            47,146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up 6,644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339966"/>
                          </a:solidFill>
                          <a:effectLst/>
                          <a:latin typeface="Calibri" panose="020F0502020204030204" pitchFamily="34" charset="0"/>
                        </a:rPr>
                        <a:t>(16%)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0954100"/>
                  </a:ext>
                </a:extLst>
              </a:tr>
              <a:tr h="34680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2,017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          119,497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          124,494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up 4,997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339966"/>
                          </a:solidFill>
                          <a:effectLst/>
                          <a:latin typeface="Calibri" panose="020F0502020204030204" pitchFamily="34" charset="0"/>
                        </a:rPr>
                        <a:t>(4%)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7997163"/>
                  </a:ext>
                </a:extLst>
              </a:tr>
              <a:tr h="351581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9,248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          119,485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          119,249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down 236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(0%)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0738057"/>
                  </a:ext>
                </a:extLst>
              </a:tr>
              <a:tr h="34680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effectLst/>
                          <a:latin typeface="Calibri" panose="020F0502020204030204" pitchFamily="34" charset="0"/>
                        </a:rPr>
                        <a:t>36,943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            57,519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            59,527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up 2,008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339966"/>
                          </a:solidFill>
                          <a:effectLst/>
                          <a:latin typeface="Calibri" panose="020F0502020204030204" pitchFamily="34" charset="0"/>
                        </a:rPr>
                        <a:t>(3%)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466905"/>
                  </a:ext>
                </a:extLst>
              </a:tr>
              <a:tr h="34680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462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               4,700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               4,700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same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(0%)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3020432"/>
                  </a:ext>
                </a:extLst>
              </a:tr>
              <a:tr h="34680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2,741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               6,563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               6,036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effectLst/>
                          <a:latin typeface="Calibri" panose="020F0502020204030204" pitchFamily="34" charset="0"/>
                        </a:rPr>
                        <a:t> down 527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(8%)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1218137"/>
                  </a:ext>
                </a:extLst>
              </a:tr>
              <a:tr h="34680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1,777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               4,891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               4,891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same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(0%)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1008655"/>
                  </a:ext>
                </a:extLst>
              </a:tr>
              <a:tr h="34680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154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                  980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                  980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same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(0%)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080160"/>
                  </a:ext>
                </a:extLst>
              </a:tr>
              <a:tr h="346806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222,863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          539,072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          641,587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>
                          <a:effectLst/>
                          <a:latin typeface="Calibri" panose="020F0502020204030204" pitchFamily="34" charset="0"/>
                        </a:rPr>
                        <a:t> up 102,515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339966"/>
                          </a:solidFill>
                          <a:effectLst/>
                          <a:latin typeface="Calibri" panose="020F0502020204030204" pitchFamily="34" charset="0"/>
                        </a:rPr>
                        <a:t>(19%)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5718128"/>
                  </a:ext>
                </a:extLst>
              </a:tr>
            </a:tbl>
          </a:graphicData>
        </a:graphic>
      </p:graphicFrame>
      <p:sp>
        <p:nvSpPr>
          <p:cNvPr id="8" name="AutoShape 3">
            <a:extLst>
              <a:ext uri="{FF2B5EF4-FFF2-40B4-BE49-F238E27FC236}">
                <a16:creationId xmlns:a16="http://schemas.microsoft.com/office/drawing/2014/main" id="{6F20C3AF-B441-B98D-2DB0-D6E1811F75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9590" y="2929890"/>
            <a:ext cx="11064240" cy="381000"/>
          </a:xfrm>
          <a:prstGeom prst="roundRect">
            <a:avLst>
              <a:gd name="adj" fmla="val 16667"/>
            </a:avLst>
          </a:prstGeom>
          <a:solidFill>
            <a:srgbClr val="FFFF00">
              <a:alpha val="21000"/>
            </a:srgbClr>
          </a:solidFill>
          <a:ln w="38100">
            <a:solidFill>
              <a:srgbClr val="FF33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 dirty="0">
              <a:latin typeface="Antipasto" pitchFamily="2" charset="0"/>
            </a:endParaRPr>
          </a:p>
        </p:txBody>
      </p:sp>
      <p:sp>
        <p:nvSpPr>
          <p:cNvPr id="5" name="!!rando">
            <a:extLst>
              <a:ext uri="{FF2B5EF4-FFF2-40B4-BE49-F238E27FC236}">
                <a16:creationId xmlns:a16="http://schemas.microsoft.com/office/drawing/2014/main" id="{1B04AFC0-8F91-B4E6-B25F-4B41C690C889}"/>
              </a:ext>
            </a:extLst>
          </p:cNvPr>
          <p:cNvSpPr txBox="1"/>
          <p:nvPr/>
        </p:nvSpPr>
        <p:spPr>
          <a:xfrm>
            <a:off x="529590" y="2531713"/>
            <a:ext cx="6100174" cy="4490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algn="l" rtl="0" fontAlgn="b">
              <a:spcBef>
                <a:spcPts val="200"/>
              </a:spcBef>
              <a:spcAft>
                <a:spcPts val="20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Pollock</a:t>
            </a:r>
            <a:endParaRPr lang="en-US" sz="2000" b="0" i="0" u="none" strike="noStrike" dirty="0">
              <a:effectLst/>
              <a:latin typeface="Arial" panose="020B0604020202020204" pitchFamily="34" charset="0"/>
            </a:endParaRPr>
          </a:p>
          <a:p>
            <a:pPr marR="0" algn="l" rtl="0" fontAlgn="b">
              <a:spcBef>
                <a:spcPts val="200"/>
              </a:spcBef>
              <a:spcAft>
                <a:spcPts val="20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Pacific Cod</a:t>
            </a:r>
            <a:endParaRPr lang="en-US" sz="2000" b="0" i="0" u="none" strike="noStrike" dirty="0">
              <a:effectLst/>
              <a:latin typeface="Arial" panose="020B0604020202020204" pitchFamily="34" charset="0"/>
            </a:endParaRPr>
          </a:p>
          <a:p>
            <a:pPr marR="0" algn="l" rtl="0" fontAlgn="b">
              <a:spcBef>
                <a:spcPts val="200"/>
              </a:spcBef>
              <a:spcAft>
                <a:spcPts val="20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Sablefish</a:t>
            </a:r>
            <a:endParaRPr lang="en-US" sz="2000" b="0" i="0" u="none" strike="noStrike" dirty="0">
              <a:effectLst/>
              <a:latin typeface="Arial" panose="020B0604020202020204" pitchFamily="34" charset="0"/>
            </a:endParaRPr>
          </a:p>
          <a:p>
            <a:pPr marR="0" algn="l" rtl="0" fontAlgn="b">
              <a:spcBef>
                <a:spcPts val="200"/>
              </a:spcBef>
              <a:spcAft>
                <a:spcPts val="20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Flatfish</a:t>
            </a:r>
            <a:endParaRPr lang="en-US" sz="2000" b="0" i="0" u="none" strike="noStrike" dirty="0">
              <a:effectLst/>
              <a:latin typeface="Arial" panose="020B0604020202020204" pitchFamily="34" charset="0"/>
            </a:endParaRPr>
          </a:p>
          <a:p>
            <a:pPr marR="0" algn="l" rtl="0" fontAlgn="b">
              <a:spcBef>
                <a:spcPts val="200"/>
              </a:spcBef>
              <a:spcAft>
                <a:spcPts val="20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Arrowtooth flounder</a:t>
            </a:r>
            <a:endParaRPr lang="en-US" sz="2000" b="0" i="0" u="none" strike="noStrike" dirty="0">
              <a:effectLst/>
              <a:latin typeface="Arial" panose="020B0604020202020204" pitchFamily="34" charset="0"/>
            </a:endParaRPr>
          </a:p>
          <a:p>
            <a:pPr marR="0" algn="l" rtl="0" fontAlgn="b">
              <a:spcBef>
                <a:spcPts val="200"/>
              </a:spcBef>
              <a:spcAft>
                <a:spcPts val="20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Rockfish</a:t>
            </a:r>
            <a:endParaRPr lang="en-US" sz="2000" b="0" i="0" u="none" strike="noStrike" dirty="0">
              <a:effectLst/>
              <a:latin typeface="Arial" panose="020B0604020202020204" pitchFamily="34" charset="0"/>
            </a:endParaRPr>
          </a:p>
          <a:p>
            <a:pPr marR="0" algn="l" rtl="0" fontAlgn="b">
              <a:spcBef>
                <a:spcPts val="200"/>
              </a:spcBef>
              <a:spcAft>
                <a:spcPts val="20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Atka mackerel </a:t>
            </a:r>
            <a:endParaRPr lang="en-US" sz="2000" b="0" i="0" u="none" strike="noStrike" dirty="0">
              <a:effectLst/>
              <a:latin typeface="Arial" panose="020B0604020202020204" pitchFamily="34" charset="0"/>
            </a:endParaRPr>
          </a:p>
          <a:p>
            <a:pPr marR="0" algn="l" rtl="0" fontAlgn="b">
              <a:spcBef>
                <a:spcPts val="200"/>
              </a:spcBef>
              <a:spcAft>
                <a:spcPts val="20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Skates</a:t>
            </a:r>
            <a:endParaRPr lang="en-US" sz="2000" b="0" i="0" u="none" strike="noStrike" dirty="0">
              <a:effectLst/>
              <a:latin typeface="Arial" panose="020B0604020202020204" pitchFamily="34" charset="0"/>
            </a:endParaRPr>
          </a:p>
          <a:p>
            <a:pPr marR="0" algn="l" rtl="0" fontAlgn="b">
              <a:spcBef>
                <a:spcPts val="200"/>
              </a:spcBef>
              <a:spcAft>
                <a:spcPts val="20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Sharks</a:t>
            </a:r>
            <a:endParaRPr lang="en-US" sz="2000" b="0" i="0" u="none" strike="noStrike" dirty="0">
              <a:effectLst/>
              <a:latin typeface="Arial" panose="020B0604020202020204" pitchFamily="34" charset="0"/>
            </a:endParaRPr>
          </a:p>
          <a:p>
            <a:pPr marR="0" algn="l" rtl="0" fontAlgn="b">
              <a:spcBef>
                <a:spcPts val="200"/>
              </a:spcBef>
              <a:spcAft>
                <a:spcPts val="20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Octopus</a:t>
            </a:r>
            <a:endParaRPr lang="en-US" sz="2000" b="0" i="0" u="none" strike="noStrike" dirty="0">
              <a:effectLst/>
              <a:latin typeface="Arial" panose="020B0604020202020204" pitchFamily="34" charset="0"/>
            </a:endParaRPr>
          </a:p>
          <a:p>
            <a:pPr marR="0" algn="l" rtl="0" fontAlgn="b">
              <a:spcBef>
                <a:spcPts val="200"/>
              </a:spcBef>
              <a:spcAft>
                <a:spcPts val="20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Total</a:t>
            </a:r>
            <a:endParaRPr lang="en-US" sz="2000" b="0" i="0" u="none" strike="noStrike" dirty="0">
              <a:effectLst/>
              <a:latin typeface="Arial" panose="020B0604020202020204" pitchFamily="34" charset="0"/>
            </a:endParaRPr>
          </a:p>
          <a:p>
            <a:pPr>
              <a:spcBef>
                <a:spcPts val="200"/>
              </a:spcBef>
              <a:spcAft>
                <a:spcPts val="200"/>
              </a:spcAft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039771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!!fig">
            <a:extLst>
              <a:ext uri="{FF2B5EF4-FFF2-40B4-BE49-F238E27FC236}">
                <a16:creationId xmlns:a16="http://schemas.microsoft.com/office/drawing/2014/main" id="{B35FD940-85A8-3C1A-CE63-95BED7F3ED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981" y="1311443"/>
            <a:ext cx="11088094" cy="56831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35AE65A-1C56-FDC5-78A9-2B7BCD249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 Pacific cod: changes relative to 2022 configuration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45C72-244F-D8BB-2DD4-D6F8408B343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1739C5-E563-38E2-C26E-3C56D0C309DE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197" b="96995" l="0" r="95372">
                        <a14:foregroundMark x1="4380" y1="52732" x2="4380" y2="52732"/>
                        <a14:foregroundMark x1="2479" y1="65027" x2="2479" y2="65027"/>
                        <a14:foregroundMark x1="53884" y1="94262" x2="53884" y2="94262"/>
                        <a14:foregroundMark x1="95372" y1="42623" x2="95372" y2="42623"/>
                        <a14:foregroundMark x1="1322" y1="44262" x2="1405" y2="52186"/>
                        <a14:foregroundMark x1="0" y1="62022" x2="0" y2="62022"/>
                        <a14:foregroundMark x1="27107" y1="96721" x2="27107" y2="96721"/>
                        <a14:foregroundMark x1="26777" y1="96995" x2="26777" y2="96995"/>
                        <a14:foregroundMark x1="40083" y1="8197" x2="40083" y2="8197"/>
                        <a14:backgroundMark x1="80331" y1="68579" x2="80331" y2="68579"/>
                        <a14:backgroundMark x1="97769" y1="66940" x2="97769" y2="66940"/>
                        <a14:backgroundMark x1="80000" y1="67213" x2="80000" y2="67213"/>
                        <a14:backgroundMark x1="0" y1="56831" x2="0" y2="568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255296" y="5425220"/>
            <a:ext cx="2376155" cy="89604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8D6A42B-0506-1CDB-1E63-F9D5D971A73E}"/>
              </a:ext>
            </a:extLst>
          </p:cNvPr>
          <p:cNvSpPr txBox="1"/>
          <p:nvPr/>
        </p:nvSpPr>
        <p:spPr>
          <a:xfrm>
            <a:off x="1521994" y="2035858"/>
            <a:ext cx="61000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Trawl survey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915AFD-D373-0336-1C37-9C71B6365C72}"/>
              </a:ext>
            </a:extLst>
          </p:cNvPr>
          <p:cNvSpPr txBox="1"/>
          <p:nvPr/>
        </p:nvSpPr>
        <p:spPr>
          <a:xfrm>
            <a:off x="4453689" y="3800490"/>
            <a:ext cx="61000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000" b="1" dirty="0"/>
              <a:t>Longline survey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1D98A4-5E64-0438-B1C4-281B2E64D86A}"/>
              </a:ext>
            </a:extLst>
          </p:cNvPr>
          <p:cNvSpPr txBox="1"/>
          <p:nvPr/>
        </p:nvSpPr>
        <p:spPr>
          <a:xfrm>
            <a:off x="5356061" y="2055910"/>
            <a:ext cx="610001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Fit to data</a:t>
            </a:r>
          </a:p>
        </p:txBody>
      </p:sp>
    </p:spTree>
    <p:extLst>
      <p:ext uri="{BB962C8B-B14F-4D97-AF65-F5344CB8AC3E}">
        <p14:creationId xmlns:p14="http://schemas.microsoft.com/office/powerpoint/2010/main" val="1956565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!!fig">
            <a:extLst>
              <a:ext uri="{FF2B5EF4-FFF2-40B4-BE49-F238E27FC236}">
                <a16:creationId xmlns:a16="http://schemas.microsoft.com/office/drawing/2014/main" id="{0F8CA553-9FF4-E971-F3DE-A27CE75FA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4566" y="568553"/>
            <a:ext cx="8895347" cy="62469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35AE65A-1C56-FDC5-78A9-2B7BCD249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-421033"/>
            <a:ext cx="11029616" cy="1189554"/>
          </a:xfrm>
        </p:spPr>
        <p:txBody>
          <a:bodyPr/>
          <a:lstStyle/>
          <a:p>
            <a:r>
              <a:rPr lang="en-US" dirty="0"/>
              <a:t>GOA Pacific cod: changes relative to 2022 configuration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C45C72-244F-D8BB-2DD4-D6F8408B3436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10729913" y="5956300"/>
            <a:ext cx="1462087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1739C5-E563-38E2-C26E-3C56D0C309D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197" b="96995" l="0" r="95372">
                        <a14:foregroundMark x1="4380" y1="52732" x2="4380" y2="52732"/>
                        <a14:foregroundMark x1="2479" y1="65027" x2="2479" y2="65027"/>
                        <a14:foregroundMark x1="53884" y1="94262" x2="53884" y2="94262"/>
                        <a14:foregroundMark x1="95372" y1="42623" x2="95372" y2="42623"/>
                        <a14:foregroundMark x1="1322" y1="44262" x2="1405" y2="52186"/>
                        <a14:foregroundMark x1="0" y1="62022" x2="0" y2="62022"/>
                        <a14:foregroundMark x1="27107" y1="96721" x2="27107" y2="96721"/>
                        <a14:foregroundMark x1="26777" y1="96995" x2="26777" y2="96995"/>
                        <a14:foregroundMark x1="40083" y1="8197" x2="40083" y2="8197"/>
                        <a14:backgroundMark x1="80331" y1="68579" x2="80331" y2="68579"/>
                        <a14:backgroundMark x1="97769" y1="66940" x2="97769" y2="66940"/>
                        <a14:backgroundMark x1="80000" y1="67213" x2="80000" y2="67213"/>
                        <a14:backgroundMark x1="0" y1="56831" x2="0" y2="568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244308" y="5690841"/>
            <a:ext cx="2376155" cy="89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9602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F53D5-034A-B0E5-A8D7-671E63986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 Pacific cod retrospectives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56AFCC-6017-54E6-70DF-48D14D0B3C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A9BA6F-FE80-6D32-0BBA-5CE9BAE33C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CA11D5-C3B6-AEB8-60D4-E8A5B2B9C82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844" y="1475243"/>
            <a:ext cx="9670463" cy="5119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5E69A5-A839-E685-3DBF-697124D8364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197" b="96995" l="0" r="95372">
                        <a14:foregroundMark x1="4380" y1="52732" x2="4380" y2="52732"/>
                        <a14:foregroundMark x1="2479" y1="65027" x2="2479" y2="65027"/>
                        <a14:foregroundMark x1="53884" y1="94262" x2="53884" y2="94262"/>
                        <a14:foregroundMark x1="95372" y1="42623" x2="95372" y2="42623"/>
                        <a14:foregroundMark x1="1322" y1="44262" x2="1405" y2="52186"/>
                        <a14:foregroundMark x1="0" y1="62022" x2="0" y2="62022"/>
                        <a14:foregroundMark x1="27107" y1="96721" x2="27107" y2="96721"/>
                        <a14:foregroundMark x1="26777" y1="96995" x2="26777" y2="96995"/>
                        <a14:foregroundMark x1="40083" y1="8197" x2="40083" y2="8197"/>
                        <a14:backgroundMark x1="80331" y1="68579" x2="80331" y2="68579"/>
                        <a14:backgroundMark x1="97769" y1="66940" x2="97769" y2="66940"/>
                        <a14:backgroundMark x1="80000" y1="67213" x2="80000" y2="67213"/>
                        <a14:backgroundMark x1="0" y1="56831" x2="0" y2="568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71796" y="5890868"/>
            <a:ext cx="2376155" cy="89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1094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CA719-9013-21A7-6015-13E9FA4B5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 Pacific cod projection considerations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7E2202-12B6-C305-97EB-09862656F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1192" y="1410472"/>
            <a:ext cx="11029615" cy="3678303"/>
          </a:xfrm>
        </p:spPr>
        <p:txBody>
          <a:bodyPr/>
          <a:lstStyle/>
          <a:p>
            <a:r>
              <a:rPr lang="en-US" dirty="0"/>
              <a:t>Use mean recruitment from 2014 on in projections</a:t>
            </a:r>
          </a:p>
          <a:p>
            <a:pPr lvl="1"/>
            <a:r>
              <a:rPr lang="en-US" dirty="0"/>
              <a:t>Stock can not attain current reference point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8AF95-FD20-3022-DA01-1E1BBF26B1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0BCF52-A016-9CF5-36EC-A14E5042A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810" y="2671011"/>
            <a:ext cx="11483936" cy="417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2957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A192C-6620-5AB3-03F5-55ED369B1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 Pacific cod 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967C68-901D-E3C6-D12C-37A7CD7AC8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2024 SSB 51,959 t</a:t>
            </a:r>
          </a:p>
          <a:p>
            <a:pPr lvl="1"/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15% below </a:t>
            </a:r>
            <a:r>
              <a:rPr lang="en-US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</a:t>
            </a:r>
            <a:r>
              <a:rPr lang="en-US" i="1" baseline="-25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MSY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proxy </a:t>
            </a:r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61,315 t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On the “ramp” of FMP control rule: ~42% of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AU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</a:t>
            </a:r>
            <a:r>
              <a:rPr lang="en-AU" i="1" baseline="-25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MSY</a:t>
            </a:r>
            <a:r>
              <a:rPr lang="en-AU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proxy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Uncertainty in projections adequately covered by FMP control rule</a:t>
            </a:r>
          </a:p>
          <a:p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Declines expected to continue in near term</a:t>
            </a:r>
          </a:p>
          <a:p>
            <a:endParaRPr lang="en-US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16A2A0-C512-BEBF-6CC6-CFD54928E7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9CF25-9371-0EDD-3F24-CE8A641707F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197" b="96995" l="0" r="95372">
                        <a14:foregroundMark x1="4380" y1="52732" x2="4380" y2="52732"/>
                        <a14:foregroundMark x1="2479" y1="65027" x2="2479" y2="65027"/>
                        <a14:foregroundMark x1="53884" y1="94262" x2="53884" y2="94262"/>
                        <a14:foregroundMark x1="95372" y1="42623" x2="95372" y2="42623"/>
                        <a14:foregroundMark x1="1322" y1="44262" x2="1405" y2="52186"/>
                        <a14:foregroundMark x1="0" y1="62022" x2="0" y2="62022"/>
                        <a14:foregroundMark x1="27107" y1="96721" x2="27107" y2="96721"/>
                        <a14:foregroundMark x1="26777" y1="96995" x2="26777" y2="96995"/>
                        <a14:foregroundMark x1="40083" y1="8197" x2="40083" y2="8197"/>
                        <a14:backgroundMark x1="80331" y1="68579" x2="80331" y2="68579"/>
                        <a14:backgroundMark x1="97769" y1="66940" x2="97769" y2="66940"/>
                        <a14:backgroundMark x1="80000" y1="67213" x2="80000" y2="67213"/>
                        <a14:backgroundMark x1="0" y1="56831" x2="0" y2="568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71796" y="5890868"/>
            <a:ext cx="2376155" cy="89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7187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5B865C3-1A42-B147-B2D4-F1EF961B4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GOA Pacific cod: Team Discussion</a:t>
            </a:r>
          </a:p>
        </p:txBody>
      </p:sp>
      <p:sp>
        <p:nvSpPr>
          <p:cNvPr id="4" name="!!rando">
            <a:extLst>
              <a:ext uri="{FF2B5EF4-FFF2-40B4-BE49-F238E27FC236}">
                <a16:creationId xmlns:a16="http://schemas.microsoft.com/office/drawing/2014/main" id="{BB251669-A80C-E840-B061-9A732F4428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342900" indent="-342900"/>
            <a:r>
              <a:rPr lang="en-US" sz="2400" dirty="0"/>
              <a:t>The Team recommended that sufficient samples be processed and analyzed so that the resulting data can be used in the assessment.</a:t>
            </a:r>
          </a:p>
          <a:p>
            <a:pPr marL="969962" lvl="1" indent="-342900"/>
            <a:r>
              <a:rPr lang="en-US" dirty="0"/>
              <a:t>Maturity samples remain unprocessed</a:t>
            </a:r>
          </a:p>
          <a:p>
            <a:pPr marL="342900" indent="-342900"/>
            <a:r>
              <a:rPr lang="en-US" sz="2400" dirty="0"/>
              <a:t>The Team noted the work devoted to developing posterior distribution</a:t>
            </a:r>
          </a:p>
          <a:p>
            <a:pPr marL="342900" indent="-342900"/>
            <a:endParaRPr lang="en-US" sz="2400" dirty="0"/>
          </a:p>
          <a:p>
            <a:pPr marL="342900" indent="-342900"/>
            <a:r>
              <a:rPr lang="en-US" sz="2400" dirty="0"/>
              <a:t>The Team agreed with the authors’ recommended model, 19.1b, and the authors’ recommended OFL and ABCs, with no reduction from the maximum permissible ABC.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F1F7C8-90DF-B039-0CAA-765DF4F7719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197" b="96995" l="0" r="95372">
                        <a14:foregroundMark x1="4380" y1="52732" x2="4380" y2="52732"/>
                        <a14:foregroundMark x1="2479" y1="65027" x2="2479" y2="65027"/>
                        <a14:foregroundMark x1="53884" y1="94262" x2="53884" y2="94262"/>
                        <a14:foregroundMark x1="95372" y1="42623" x2="95372" y2="42623"/>
                        <a14:foregroundMark x1="1322" y1="44262" x2="1405" y2="52186"/>
                        <a14:foregroundMark x1="0" y1="62022" x2="0" y2="62022"/>
                        <a14:foregroundMark x1="27107" y1="96721" x2="27107" y2="96721"/>
                        <a14:foregroundMark x1="26777" y1="96995" x2="26777" y2="96995"/>
                        <a14:foregroundMark x1="40083" y1="8197" x2="40083" y2="8197"/>
                        <a14:backgroundMark x1="80331" y1="68579" x2="80331" y2="68579"/>
                        <a14:backgroundMark x1="97769" y1="66940" x2="97769" y2="66940"/>
                        <a14:backgroundMark x1="80000" y1="67213" x2="80000" y2="67213"/>
                        <a14:backgroundMark x1="0" y1="56831" x2="0" y2="568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71796" y="5890868"/>
            <a:ext cx="2376155" cy="89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5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F7139-7E6E-2CEE-131E-00BA3303B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 Pacific cod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955449-A2B8-D093-8851-2C7E675877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B8B5F4-7899-D3EE-DFBD-E5519A9883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BE6F18-4172-90BA-6B3A-DAF06D8DDE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8324" y="867359"/>
            <a:ext cx="8549640" cy="598474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FBDCA5-2DF1-2E75-E83B-D1E83E5F948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197" b="96995" l="0" r="95372">
                        <a14:foregroundMark x1="4380" y1="52732" x2="4380" y2="52732"/>
                        <a14:foregroundMark x1="2479" y1="65027" x2="2479" y2="65027"/>
                        <a14:foregroundMark x1="53884" y1="94262" x2="53884" y2="94262"/>
                        <a14:foregroundMark x1="95372" y1="42623" x2="95372" y2="42623"/>
                        <a14:foregroundMark x1="1322" y1="44262" x2="1405" y2="52186"/>
                        <a14:foregroundMark x1="0" y1="62022" x2="0" y2="62022"/>
                        <a14:foregroundMark x1="27107" y1="96721" x2="27107" y2="96721"/>
                        <a14:foregroundMark x1="26777" y1="96995" x2="26777" y2="96995"/>
                        <a14:foregroundMark x1="40083" y1="8197" x2="40083" y2="8197"/>
                        <a14:backgroundMark x1="80331" y1="68579" x2="80331" y2="68579"/>
                        <a14:backgroundMark x1="97769" y1="66940" x2="97769" y2="66940"/>
                        <a14:backgroundMark x1="80000" y1="67213" x2="80000" y2="67213"/>
                        <a14:backgroundMark x1="0" y1="56831" x2="0" y2="568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171796" y="5890868"/>
            <a:ext cx="2376155" cy="89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218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82CAA-3676-4923-0025-E7757BBE9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GOA Pacific cod ESP report card 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77FC34-55BC-E874-A2F2-B11B9C2806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effectLst/>
                <a:latin typeface="Times New Roman" panose="02020603050405020304" pitchFamily="18" charset="0"/>
              </a:rPr>
              <a:t>Kalei</a:t>
            </a:r>
            <a:r>
              <a:rPr lang="en-US" dirty="0">
                <a:effectLst/>
                <a:latin typeface="Times New Roman" panose="02020603050405020304" pitchFamily="18" charset="0"/>
              </a:rPr>
              <a:t> Shotwell </a:t>
            </a:r>
            <a:r>
              <a:rPr lang="en-US" dirty="0">
                <a:solidFill>
                  <a:srgbClr val="1154CC"/>
                </a:solidFill>
                <a:effectLst/>
                <a:latin typeface="Times New Roman" panose="02020603050405020304" pitchFamily="18" charset="0"/>
                <a:hlinkClick r:id="rId2"/>
              </a:rPr>
              <a:t>presented </a:t>
            </a:r>
            <a:r>
              <a:rPr lang="en-US" dirty="0">
                <a:effectLst/>
                <a:latin typeface="Times New Roman" panose="02020603050405020304" pitchFamily="18" charset="0"/>
                <a:hlinkClick r:id="rId2"/>
              </a:rPr>
              <a:t>the GOA Pacific cod ESP report card for 2023</a:t>
            </a:r>
            <a:r>
              <a:rPr lang="en-US" dirty="0">
                <a:effectLst/>
                <a:latin typeface="Times New Roman" panose="02020603050405020304" pitchFamily="18" charset="0"/>
              </a:rPr>
              <a:t> </a:t>
            </a:r>
          </a:p>
          <a:p>
            <a:r>
              <a:rPr lang="en-US" dirty="0">
                <a:effectLst/>
                <a:latin typeface="Times New Roman" panose="02020603050405020304" pitchFamily="18" charset="0"/>
              </a:rPr>
              <a:t>A full ESP is scheduled for 2025. </a:t>
            </a:r>
          </a:p>
          <a:p>
            <a:r>
              <a:rPr lang="en-US" dirty="0">
                <a:effectLst/>
                <a:latin typeface="Times New Roman" panose="02020603050405020304" pitchFamily="18" charset="0"/>
              </a:rPr>
              <a:t>As with pollock, the Team discussed CEATTLE model and indicator analyses</a:t>
            </a:r>
          </a:p>
          <a:p>
            <a:r>
              <a:rPr lang="en-US" dirty="0">
                <a:effectLst/>
                <a:latin typeface="Times New Roman" panose="02020603050405020304" pitchFamily="18" charset="0"/>
              </a:rPr>
              <a:t>Noted that the CEATTLE model will include more stocks and more predators in the future and may be more generally applicable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FAF539-194D-DC9E-BDF4-38AB23AFF76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427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B7C82-6B23-F56B-BD3D-9DF4DCA7E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 Pacific cod </a:t>
            </a:r>
            <a:r>
              <a:rPr lang="en-US" b="1" dirty="0"/>
              <a:t>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062C3-B07E-9E0C-289E-26E73CDB9CC7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10729913" y="5956300"/>
            <a:ext cx="1462087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  <p:pic>
        <p:nvPicPr>
          <p:cNvPr id="5" name="!!tab">
            <a:extLst>
              <a:ext uri="{FF2B5EF4-FFF2-40B4-BE49-F238E27FC236}">
                <a16:creationId xmlns:a16="http://schemas.microsoft.com/office/drawing/2014/main" id="{A92479CF-50AD-870C-BDBD-F2F4B1427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158" y="1368178"/>
            <a:ext cx="10345064" cy="54050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542A442-1E38-245C-3808-C442854A9BA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197" b="96995" l="0" r="95372">
                        <a14:foregroundMark x1="4380" y1="52732" x2="4380" y2="52732"/>
                        <a14:foregroundMark x1="2479" y1="65027" x2="2479" y2="65027"/>
                        <a14:foregroundMark x1="53884" y1="94262" x2="53884" y2="94262"/>
                        <a14:foregroundMark x1="95372" y1="42623" x2="95372" y2="42623"/>
                        <a14:foregroundMark x1="1322" y1="44262" x2="1405" y2="52186"/>
                        <a14:foregroundMark x1="0" y1="62022" x2="0" y2="62022"/>
                        <a14:foregroundMark x1="27107" y1="96721" x2="27107" y2="96721"/>
                        <a14:foregroundMark x1="26777" y1="96995" x2="26777" y2="96995"/>
                        <a14:foregroundMark x1="40083" y1="8197" x2="40083" y2="8197"/>
                        <a14:backgroundMark x1="80331" y1="68579" x2="80331" y2="68579"/>
                        <a14:backgroundMark x1="97769" y1="66940" x2="97769" y2="66940"/>
                        <a14:backgroundMark x1="80000" y1="67213" x2="80000" y2="67213"/>
                        <a14:backgroundMark x1="0" y1="56831" x2="0" y2="568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78703" y="285986"/>
            <a:ext cx="2962322" cy="89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566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1A5B5-E4D4-EF42-4E3D-641EEE391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 Pacific cod data</a:t>
            </a:r>
          </a:p>
        </p:txBody>
      </p:sp>
      <p:pic>
        <p:nvPicPr>
          <p:cNvPr id="3" name="!!tab">
            <a:extLst>
              <a:ext uri="{FF2B5EF4-FFF2-40B4-BE49-F238E27FC236}">
                <a16:creationId xmlns:a16="http://schemas.microsoft.com/office/drawing/2014/main" id="{85F0ADF2-6B58-148C-DF24-3CB0F75E2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5011" y="0"/>
            <a:ext cx="73180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4973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0E484F9-636D-B9D8-6950-1A9879227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09557"/>
            <a:ext cx="3225969" cy="127735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5DD3916-665D-310C-E18A-A4D847D80A1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09800" y="1925054"/>
            <a:ext cx="9854168" cy="49270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01A5B5-E4D4-EF42-4E3D-641EEE391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 Pacific cod data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E1F327-5A5D-2F0E-834E-A76FAE1BEE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3914" y="1157812"/>
            <a:ext cx="9391191" cy="3678303"/>
          </a:xfrm>
        </p:spPr>
        <p:txBody>
          <a:bodyPr/>
          <a:lstStyle/>
          <a:p>
            <a:r>
              <a:rPr lang="en-US" dirty="0"/>
              <a:t>Decreased since 2022</a:t>
            </a:r>
          </a:p>
          <a:p>
            <a:r>
              <a:rPr lang="en-US" dirty="0"/>
              <a:t>Pot majority &gt; LL &gt; Trawl</a:t>
            </a:r>
          </a:p>
          <a:p>
            <a:r>
              <a:rPr lang="en-US" dirty="0"/>
              <a:t>Large jig increase</a:t>
            </a:r>
          </a:p>
        </p:txBody>
      </p:sp>
    </p:spTree>
    <p:extLst>
      <p:ext uri="{BB962C8B-B14F-4D97-AF65-F5344CB8AC3E}">
        <p14:creationId xmlns:p14="http://schemas.microsoft.com/office/powerpoint/2010/main" val="293113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7B0C2D1-99B6-3EA0-ADD4-5F4AC14AB7B1}"/>
              </a:ext>
            </a:extLst>
          </p:cNvPr>
          <p:cNvGrpSpPr/>
          <p:nvPr/>
        </p:nvGrpSpPr>
        <p:grpSpPr>
          <a:xfrm>
            <a:off x="1756612" y="696332"/>
            <a:ext cx="10043792" cy="6108966"/>
            <a:chOff x="3235106" y="1385794"/>
            <a:chExt cx="8565297" cy="5419504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9C45D2F-CC1E-6D5D-8161-F5D3DBE752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35106" y="1385794"/>
              <a:ext cx="8275105" cy="540111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0E484F9-636D-B9D8-6950-1A98792276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376685" y="5845603"/>
              <a:ext cx="2423718" cy="95969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501A5B5-E4D4-EF42-4E3D-641EEE391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-493222"/>
            <a:ext cx="11029616" cy="1189554"/>
          </a:xfrm>
        </p:spPr>
        <p:txBody>
          <a:bodyPr/>
          <a:lstStyle/>
          <a:p>
            <a:r>
              <a:rPr lang="en-US" dirty="0"/>
              <a:t>GOA Pacific cod data issues</a:t>
            </a:r>
          </a:p>
        </p:txBody>
      </p:sp>
    </p:spTree>
    <p:extLst>
      <p:ext uri="{BB962C8B-B14F-4D97-AF65-F5344CB8AC3E}">
        <p14:creationId xmlns:p14="http://schemas.microsoft.com/office/powerpoint/2010/main" val="4018492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B7C82-6B23-F56B-BD3D-9DF4DCA7E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 Pacific cod assessment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3784B0-C348-BD16-E686-0DD438F508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Correction on conditional age-at-length weight</a:t>
            </a:r>
          </a:p>
          <a:p>
            <a:r>
              <a:rPr lang="en-US" dirty="0"/>
              <a:t>Tested catchability covariate</a:t>
            </a:r>
          </a:p>
          <a:p>
            <a:r>
              <a:rPr lang="en-US" dirty="0"/>
              <a:t>Evaluated sampling</a:t>
            </a:r>
          </a:p>
          <a:p>
            <a:r>
              <a:rPr lang="en-US" dirty="0"/>
              <a:t>Responded to Plan Team and SSC comments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062C3-B07E-9E0C-289E-26E73CDB9CC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42A442-1E38-245C-3808-C442854A9BA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197" b="96995" l="0" r="95372">
                        <a14:foregroundMark x1="4380" y1="52732" x2="4380" y2="52732"/>
                        <a14:foregroundMark x1="2479" y1="65027" x2="2479" y2="65027"/>
                        <a14:foregroundMark x1="53884" y1="94262" x2="53884" y2="94262"/>
                        <a14:foregroundMark x1="95372" y1="42623" x2="95372" y2="42623"/>
                        <a14:foregroundMark x1="1322" y1="44262" x2="1405" y2="52186"/>
                        <a14:foregroundMark x1="0" y1="62022" x2="0" y2="62022"/>
                        <a14:foregroundMark x1="27107" y1="96721" x2="27107" y2="96721"/>
                        <a14:foregroundMark x1="26777" y1="96995" x2="26777" y2="96995"/>
                        <a14:foregroundMark x1="40083" y1="8197" x2="40083" y2="8197"/>
                        <a14:backgroundMark x1="80331" y1="68579" x2="80331" y2="68579"/>
                        <a14:backgroundMark x1="97769" y1="66940" x2="97769" y2="66940"/>
                        <a14:backgroundMark x1="80000" y1="67213" x2="80000" y2="67213"/>
                        <a14:backgroundMark x1="0" y1="56831" x2="0" y2="568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96261" y="1182228"/>
            <a:ext cx="2962322" cy="89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275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B7C82-6B23-F56B-BD3D-9DF4DCA7E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-121417"/>
            <a:ext cx="11029616" cy="1013800"/>
          </a:xfrm>
        </p:spPr>
        <p:txBody>
          <a:bodyPr>
            <a:normAutofit fontScale="90000"/>
          </a:bodyPr>
          <a:lstStyle/>
          <a:p>
            <a:r>
              <a:rPr lang="en-US" dirty="0"/>
              <a:t>GOA Pacific cod assessment: test of LL survey catchability covariate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062C3-B07E-9E0C-289E-26E73CDB9CC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42A442-1E38-245C-3808-C442854A9BA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197" b="96995" l="0" r="95372">
                        <a14:foregroundMark x1="4380" y1="52732" x2="4380" y2="52732"/>
                        <a14:foregroundMark x1="2479" y1="65027" x2="2479" y2="65027"/>
                        <a14:foregroundMark x1="53884" y1="94262" x2="53884" y2="94262"/>
                        <a14:foregroundMark x1="95372" y1="42623" x2="95372" y2="42623"/>
                        <a14:foregroundMark x1="1322" y1="44262" x2="1405" y2="52186"/>
                        <a14:foregroundMark x1="0" y1="62022" x2="0" y2="62022"/>
                        <a14:foregroundMark x1="27107" y1="96721" x2="27107" y2="96721"/>
                        <a14:foregroundMark x1="26777" y1="96995" x2="26777" y2="96995"/>
                        <a14:foregroundMark x1="40083" y1="8197" x2="40083" y2="8197"/>
                        <a14:backgroundMark x1="80331" y1="68579" x2="80331" y2="68579"/>
                        <a14:backgroundMark x1="97769" y1="66940" x2="97769" y2="66940"/>
                        <a14:backgroundMark x1="80000" y1="67213" x2="80000" y2="67213"/>
                        <a14:backgroundMark x1="0" y1="56831" x2="0" y2="568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96261" y="1182228"/>
            <a:ext cx="2962322" cy="896042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FAAFD98-A805-DF8F-90D3-37A2A5FE75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38" y="2180496"/>
            <a:ext cx="11029615" cy="3678303"/>
          </a:xfrm>
        </p:spPr>
        <p:txBody>
          <a:bodyPr/>
          <a:lstStyle/>
          <a:p>
            <a:pPr marL="66675" indent="0">
              <a:buNone/>
            </a:pPr>
            <a:r>
              <a:rPr lang="en-US" b="1" dirty="0"/>
              <a:t>Conclusion:</a:t>
            </a:r>
          </a:p>
          <a:p>
            <a:r>
              <a:rPr lang="en-US" dirty="0"/>
              <a:t>Including </a:t>
            </a:r>
            <a:br>
              <a:rPr lang="en-US" dirty="0"/>
            </a:br>
            <a:r>
              <a:rPr lang="en-US" dirty="0"/>
              <a:t>covariate </a:t>
            </a:r>
            <a:br>
              <a:rPr lang="en-US" dirty="0"/>
            </a:br>
            <a:r>
              <a:rPr lang="en-US" dirty="0"/>
              <a:t>improved</a:t>
            </a:r>
            <a:br>
              <a:rPr lang="en-US" dirty="0"/>
            </a:br>
            <a:r>
              <a:rPr lang="en-US" dirty="0"/>
              <a:t>model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902964-CF10-13BA-5E0E-A5A8C40293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1716" y="1299410"/>
            <a:ext cx="10185345" cy="555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181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B86F0B2-993B-DBBF-279D-5EE7E8C08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0971" y="0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25B7C82-6B23-F56B-BD3D-9DF4DCA7E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1090"/>
            <a:ext cx="11029616" cy="1013800"/>
          </a:xfrm>
        </p:spPr>
        <p:txBody>
          <a:bodyPr>
            <a:normAutofit fontScale="90000"/>
          </a:bodyPr>
          <a:lstStyle/>
          <a:p>
            <a:r>
              <a:rPr lang="en-US" dirty="0"/>
              <a:t>GOA Pacific cod </a:t>
            </a:r>
            <a:br>
              <a:rPr lang="en-US" dirty="0"/>
            </a:br>
            <a:r>
              <a:rPr lang="en-US" dirty="0"/>
              <a:t>assessment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062C3-B07E-9E0C-289E-26E73CDB9CC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42A442-1E38-245C-3808-C442854A9BAA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197" b="96995" l="0" r="95372">
                        <a14:foregroundMark x1="4380" y1="52732" x2="4380" y2="52732"/>
                        <a14:foregroundMark x1="2479" y1="65027" x2="2479" y2="65027"/>
                        <a14:foregroundMark x1="53884" y1="94262" x2="53884" y2="94262"/>
                        <a14:foregroundMark x1="95372" y1="42623" x2="95372" y2="42623"/>
                        <a14:foregroundMark x1="1322" y1="44262" x2="1405" y2="52186"/>
                        <a14:foregroundMark x1="0" y1="62022" x2="0" y2="62022"/>
                        <a14:foregroundMark x1="27107" y1="96721" x2="27107" y2="96721"/>
                        <a14:foregroundMark x1="26777" y1="96995" x2="26777" y2="96995"/>
                        <a14:foregroundMark x1="40083" y1="8197" x2="40083" y2="8197"/>
                        <a14:backgroundMark x1="80331" y1="68579" x2="80331" y2="68579"/>
                        <a14:backgroundMark x1="97769" y1="66940" x2="97769" y2="66940"/>
                        <a14:backgroundMark x1="80000" y1="67213" x2="80000" y2="67213"/>
                        <a14:backgroundMark x1="0" y1="56831" x2="0" y2="568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021846" y="5242657"/>
            <a:ext cx="2962322" cy="896042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FAAFD98-A805-DF8F-90D3-37A2A5FE75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62115" y="2180496"/>
            <a:ext cx="5145397" cy="3678303"/>
          </a:xfrm>
        </p:spPr>
        <p:txBody>
          <a:bodyPr>
            <a:normAutofit/>
          </a:bodyPr>
          <a:lstStyle/>
          <a:p>
            <a:pPr marL="66675" indent="0">
              <a:buNone/>
            </a:pPr>
            <a:endParaRPr lang="en-US" b="1" dirty="0"/>
          </a:p>
          <a:p>
            <a:r>
              <a:rPr lang="en-US" dirty="0"/>
              <a:t>In general, model fit to length comp data reasonably well</a:t>
            </a:r>
          </a:p>
          <a:p>
            <a:r>
              <a:rPr lang="en-US" dirty="0"/>
              <a:t>Slight misfit for survey length comp</a:t>
            </a:r>
          </a:p>
        </p:txBody>
      </p:sp>
    </p:spTree>
    <p:extLst>
      <p:ext uri="{BB962C8B-B14F-4D97-AF65-F5344CB8AC3E}">
        <p14:creationId xmlns:p14="http://schemas.microsoft.com/office/powerpoint/2010/main" val="342081699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rgbClr val="000000"/>
      </a:dk1>
      <a:lt1>
        <a:srgbClr val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 Option 1  |  End Slide">
  <a:themeElements>
    <a:clrScheme name="FISHERIES">
      <a:dk1>
        <a:srgbClr val="000000"/>
      </a:dk1>
      <a:lt1>
        <a:srgbClr val="FFFFFF"/>
      </a:lt1>
      <a:dk2>
        <a:srgbClr val="00467F"/>
      </a:dk2>
      <a:lt2>
        <a:srgbClr val="D3EAED"/>
      </a:lt2>
      <a:accent1>
        <a:srgbClr val="008998"/>
      </a:accent1>
      <a:accent2>
        <a:srgbClr val="4C9C2E"/>
      </a:accent2>
      <a:accent3>
        <a:srgbClr val="FF8300"/>
      </a:accent3>
      <a:accent4>
        <a:srgbClr val="615BC3"/>
      </a:accent4>
      <a:accent5>
        <a:srgbClr val="0093D0"/>
      </a:accent5>
      <a:accent6>
        <a:srgbClr val="FF4438"/>
      </a:accent6>
      <a:hlink>
        <a:srgbClr val="7F7FFF"/>
      </a:hlink>
      <a:folHlink>
        <a:srgbClr val="1ECAD3"/>
      </a:folHlink>
    </a:clrScheme>
    <a:fontScheme name="Cambria">
      <a:maj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des_Standard_2022" id="{5B0639C9-2A89-5B4F-B1E2-F1AC36437CA4}" vid="{7985209B-9204-3C4F-91C6-E38E397DE8C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6448</TotalTime>
  <Words>495</Words>
  <Application>Microsoft Macintosh PowerPoint</Application>
  <PresentationFormat>Widescreen</PresentationFormat>
  <Paragraphs>144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30" baseType="lpstr">
      <vt:lpstr>Antipasto</vt:lpstr>
      <vt:lpstr>Arial</vt:lpstr>
      <vt:lpstr>Arial Narrow</vt:lpstr>
      <vt:lpstr>Calibri</vt:lpstr>
      <vt:lpstr>Cambria</vt:lpstr>
      <vt:lpstr>Corbel</vt:lpstr>
      <vt:lpstr>Courier New</vt:lpstr>
      <vt:lpstr>Gill Sans</vt:lpstr>
      <vt:lpstr>Noto Sans Symbols</vt:lpstr>
      <vt:lpstr>Times New Roman</vt:lpstr>
      <vt:lpstr>Wingdings</vt:lpstr>
      <vt:lpstr>Wingdings 2</vt:lpstr>
      <vt:lpstr>Dividend</vt:lpstr>
      <vt:lpstr>Content Option 1  |  End Slide</vt:lpstr>
      <vt:lpstr>GOA Pacific cod</vt:lpstr>
      <vt:lpstr>GOA Pacific cod ESP report card </vt:lpstr>
      <vt:lpstr>GOA Pacific cod data</vt:lpstr>
      <vt:lpstr>GOA Pacific cod data</vt:lpstr>
      <vt:lpstr>GOA Pacific cod data</vt:lpstr>
      <vt:lpstr>GOA Pacific cod data issues</vt:lpstr>
      <vt:lpstr>GOA Pacific cod assessment</vt:lpstr>
      <vt:lpstr>GOA Pacific cod assessment: test of LL survey catchability covariate</vt:lpstr>
      <vt:lpstr>GOA Pacific cod  assessment</vt:lpstr>
      <vt:lpstr>GOA Pacific cod: changes relative to 2022 configuration</vt:lpstr>
      <vt:lpstr>GOA Pacific cod: changes relative to 2022 configuration</vt:lpstr>
      <vt:lpstr>GOA Pacific cod retrospectives</vt:lpstr>
      <vt:lpstr>GOA Pacific cod projection considerations</vt:lpstr>
      <vt:lpstr>GOA Pacific cod summary</vt:lpstr>
      <vt:lpstr>GOA Pacific cod: Team Discussion</vt:lpstr>
      <vt:lpstr>GOA Pacific cod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C3 Joint Groundfish  September Plan Team Report</dc:title>
  <dc:creator>Diana Stram</dc:creator>
  <cp:lastModifiedBy>Jim Ianelli</cp:lastModifiedBy>
  <cp:revision>139</cp:revision>
  <dcterms:modified xsi:type="dcterms:W3CDTF">2023-12-04T18:50:59Z</dcterms:modified>
</cp:coreProperties>
</file>